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4" r:id="rId9"/>
    <p:sldId id="265" r:id="rId10"/>
    <p:sldId id="267" r:id="rId11"/>
    <p:sldId id="263"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74147" autoAdjust="0"/>
  </p:normalViewPr>
  <p:slideViewPr>
    <p:cSldViewPr snapToGrid="0">
      <p:cViewPr>
        <p:scale>
          <a:sx n="59" d="100"/>
          <a:sy n="59" d="100"/>
        </p:scale>
        <p:origin x="-1128"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0DC796-C5AE-42CA-99A0-F3E203B1021C}" type="datetimeFigureOut">
              <a:rPr lang="en-US" smtClean="0"/>
              <a:t>11/6/2018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57E284-9005-40CD-B7D4-30E8EEB352E3}" type="slidenum">
              <a:rPr lang="en-US" smtClean="0"/>
              <a:t>‹#›</a:t>
            </a:fld>
            <a:endParaRPr lang="en-US"/>
          </a:p>
        </p:txBody>
      </p:sp>
    </p:spTree>
    <p:extLst>
      <p:ext uri="{BB962C8B-B14F-4D97-AF65-F5344CB8AC3E}">
        <p14:creationId xmlns:p14="http://schemas.microsoft.com/office/powerpoint/2010/main" val="612358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Language</a:t>
            </a:r>
            <a:r>
              <a:rPr lang="en-US" baseline="0" dirty="0" smtClean="0">
                <a:latin typeface="Times New Roman" panose="02020603050405020304" pitchFamily="18" charset="0"/>
                <a:cs typeface="Times New Roman" panose="02020603050405020304" pitchFamily="18" charset="0"/>
              </a:rPr>
              <a:t> development is a process and not a spontaneous. The process is gradual and takes place in stages and therefore can be tracked through the observation of certain milestones. This presentation will focus on the stages of language development from first grade to eight grade with focus being put on the milestones that students and instructors should benchmark with in the process of language development. Additionally, the presentation will analyze the effects of cultural factors on language development and provide strategies can use in the process of language development for culturally diverse students.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957E284-9005-40CD-B7D4-30E8EEB352E3}" type="slidenum">
              <a:rPr lang="en-US" smtClean="0"/>
              <a:t>1</a:t>
            </a:fld>
            <a:endParaRPr lang="en-US" dirty="0"/>
          </a:p>
        </p:txBody>
      </p:sp>
    </p:spTree>
    <p:extLst>
      <p:ext uri="{BB962C8B-B14F-4D97-AF65-F5344CB8AC3E}">
        <p14:creationId xmlns:p14="http://schemas.microsoft.com/office/powerpoint/2010/main" val="3643803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a:t>
            </a:r>
            <a:r>
              <a:rPr lang="en-US" baseline="0" dirty="0" smtClean="0"/>
              <a:t> first grade language development is characteristic by a drastic development in the number of the words students can read and write to about ten thousand loans.</a:t>
            </a:r>
          </a:p>
          <a:p>
            <a:r>
              <a:rPr lang="en-US" baseline="0" dirty="0" smtClean="0"/>
              <a:t>Also, the students develop the ability to figure out phrases based on their context and identify the words that are not in context. Also, according to the PBS parents (2018), the ability of the first grader to correctly spell common words especially in n the recognition of sight words.</a:t>
            </a:r>
            <a:endParaRPr lang="en-US" dirty="0"/>
          </a:p>
        </p:txBody>
      </p:sp>
      <p:sp>
        <p:nvSpPr>
          <p:cNvPr id="4" name="Slide Number Placeholder 3"/>
          <p:cNvSpPr>
            <a:spLocks noGrp="1"/>
          </p:cNvSpPr>
          <p:nvPr>
            <p:ph type="sldNum" sz="quarter" idx="10"/>
          </p:nvPr>
        </p:nvSpPr>
        <p:spPr/>
        <p:txBody>
          <a:bodyPr/>
          <a:lstStyle/>
          <a:p>
            <a:fld id="{2957E284-9005-40CD-B7D4-30E8EEB352E3}" type="slidenum">
              <a:rPr lang="en-US" smtClean="0"/>
              <a:t>2</a:t>
            </a:fld>
            <a:endParaRPr lang="en-US"/>
          </a:p>
        </p:txBody>
      </p:sp>
    </p:spTree>
    <p:extLst>
      <p:ext uri="{BB962C8B-B14F-4D97-AF65-F5344CB8AC3E}">
        <p14:creationId xmlns:p14="http://schemas.microsoft.com/office/powerpoint/2010/main" val="1212597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Second</a:t>
            </a:r>
            <a:r>
              <a:rPr lang="en-US" baseline="0" dirty="0" smtClean="0"/>
              <a:t> graders by second grade should be the read independently and with minimal mistakes. Additionally, the students can meaning of words and phrases the read and hear. Also, the graders are able pick up new vocabulary from reading activities.</a:t>
            </a:r>
          </a:p>
          <a:p>
            <a:r>
              <a:rPr lang="en-US" baseline="0" dirty="0" smtClean="0"/>
              <a:t>Another learning milestone that should be achieved is the ability to speaking fluently and students should stop misplacing letter r win words with w. </a:t>
            </a:r>
          </a:p>
          <a:p>
            <a:r>
              <a:rPr lang="en-US" baseline="0" dirty="0" smtClean="0"/>
              <a:t>Additionally, by the end of the second grade the language skills of students have developed to the extent students beginning to experiment with words and playing with the making puns and making interactions through the use of stories.</a:t>
            </a:r>
          </a:p>
        </p:txBody>
      </p:sp>
      <p:sp>
        <p:nvSpPr>
          <p:cNvPr id="4" name="Slide Number Placeholder 3"/>
          <p:cNvSpPr>
            <a:spLocks noGrp="1"/>
          </p:cNvSpPr>
          <p:nvPr>
            <p:ph type="sldNum" sz="quarter" idx="10"/>
          </p:nvPr>
        </p:nvSpPr>
        <p:spPr/>
        <p:txBody>
          <a:bodyPr/>
          <a:lstStyle/>
          <a:p>
            <a:fld id="{2957E284-9005-40CD-B7D4-30E8EEB352E3}" type="slidenum">
              <a:rPr lang="en-US" smtClean="0"/>
              <a:t>3</a:t>
            </a:fld>
            <a:endParaRPr lang="en-US"/>
          </a:p>
        </p:txBody>
      </p:sp>
    </p:spTree>
    <p:extLst>
      <p:ext uri="{BB962C8B-B14F-4D97-AF65-F5344CB8AC3E}">
        <p14:creationId xmlns:p14="http://schemas.microsoft.com/office/powerpoint/2010/main" val="1334476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language skills develop as the concentration skills begin to develop and students can therefore</a:t>
            </a:r>
            <a:r>
              <a:rPr lang="en-US" baseline="0" dirty="0" smtClean="0"/>
              <a:t> take part in discussions. Another language development milestone that occurs in third grade is the use of language skills in the asking and answering of questions by students. Additionally, the students in this grade develop the ability to rad poems and write simple stories.</a:t>
            </a:r>
            <a:endParaRPr lang="en-US" dirty="0"/>
          </a:p>
        </p:txBody>
      </p:sp>
      <p:sp>
        <p:nvSpPr>
          <p:cNvPr id="4" name="Slide Number Placeholder 3"/>
          <p:cNvSpPr>
            <a:spLocks noGrp="1"/>
          </p:cNvSpPr>
          <p:nvPr>
            <p:ph type="sldNum" sz="quarter" idx="10"/>
          </p:nvPr>
        </p:nvSpPr>
        <p:spPr/>
        <p:txBody>
          <a:bodyPr/>
          <a:lstStyle/>
          <a:p>
            <a:fld id="{2957E284-9005-40CD-B7D4-30E8EEB352E3}" type="slidenum">
              <a:rPr lang="en-US" smtClean="0"/>
              <a:t>4</a:t>
            </a:fld>
            <a:endParaRPr lang="en-US"/>
          </a:p>
        </p:txBody>
      </p:sp>
    </p:spTree>
    <p:extLst>
      <p:ext uri="{BB962C8B-B14F-4D97-AF65-F5344CB8AC3E}">
        <p14:creationId xmlns:p14="http://schemas.microsoft.com/office/powerpoint/2010/main" val="3995223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Students in 4</a:t>
            </a:r>
            <a:r>
              <a:rPr lang="en-US" baseline="30000" dirty="0" smtClean="0"/>
              <a:t>th</a:t>
            </a:r>
            <a:r>
              <a:rPr lang="en-US" dirty="0" smtClean="0"/>
              <a:t> grade possess the ability</a:t>
            </a:r>
            <a:r>
              <a:rPr lang="en-US" baseline="0" dirty="0" smtClean="0"/>
              <a:t> to take notes through reading or by listening. Additionally, the students can be able to identify the usage of figurative speech and decode it effectively. Also. The language development enables the students to be able to differentiate situations that require the use soft voices and situation that warrant the use of loud intonations.</a:t>
            </a:r>
          </a:p>
          <a:p>
            <a:r>
              <a:rPr lang="en-US" baseline="0" dirty="0" smtClean="0"/>
              <a:t>Also, students are able to understand the correct combination of words and understand the variation In meaning that might occur from various combination. For example, students can understand that by combining bi and cycle comes up with the word bicycle while combining cycle with the phrase “</a:t>
            </a:r>
            <a:r>
              <a:rPr lang="en-US" baseline="0" dirty="0" err="1" smtClean="0"/>
              <a:t>ist</a:t>
            </a:r>
            <a:r>
              <a:rPr lang="en-US" baseline="0" dirty="0" smtClean="0"/>
              <a:t>” results in the word cyclist (</a:t>
            </a:r>
            <a:r>
              <a:rPr lang="en-US" baseline="0" dirty="0" err="1" smtClean="0"/>
              <a:t>PBSparents</a:t>
            </a:r>
            <a:r>
              <a:rPr lang="en-US" baseline="0" dirty="0" smtClean="0"/>
              <a:t>, 2019).</a:t>
            </a:r>
          </a:p>
          <a:p>
            <a:r>
              <a:rPr lang="en-US" baseline="0" dirty="0" smtClean="0"/>
              <a:t>Also, students at this stage can be able to revise their work and correct simple grammatical mistakes.</a:t>
            </a:r>
          </a:p>
          <a:p>
            <a:r>
              <a:rPr lang="en-US" baseline="0" dirty="0" smtClean="0"/>
              <a:t>Their language development with regards to writing and their can formulate their stories into beginning/introduction, the body and the ending/ conclusion.</a:t>
            </a:r>
          </a:p>
        </p:txBody>
      </p:sp>
      <p:sp>
        <p:nvSpPr>
          <p:cNvPr id="4" name="Slide Number Placeholder 3"/>
          <p:cNvSpPr>
            <a:spLocks noGrp="1"/>
          </p:cNvSpPr>
          <p:nvPr>
            <p:ph type="sldNum" sz="quarter" idx="10"/>
          </p:nvPr>
        </p:nvSpPr>
        <p:spPr/>
        <p:txBody>
          <a:bodyPr/>
          <a:lstStyle/>
          <a:p>
            <a:fld id="{2957E284-9005-40CD-B7D4-30E8EEB352E3}" type="slidenum">
              <a:rPr lang="en-US" smtClean="0"/>
              <a:t>5</a:t>
            </a:fld>
            <a:endParaRPr lang="en-US"/>
          </a:p>
        </p:txBody>
      </p:sp>
    </p:spTree>
    <p:extLst>
      <p:ext uri="{BB962C8B-B14F-4D97-AF65-F5344CB8AC3E}">
        <p14:creationId xmlns:p14="http://schemas.microsoft.com/office/powerpoint/2010/main" val="180451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Student’s language</a:t>
            </a:r>
            <a:r>
              <a:rPr lang="en-US" baseline="0" dirty="0" smtClean="0"/>
              <a:t> development in the stage may result in the ability to draw viable conclusion from multiple subjects and lessons. their speech becomes well planned and articulated. The students are also able to identify the various writing skills used in the stories they read. Additionally, they can follow the plot development of a story and identify the characters in a story.</a:t>
            </a:r>
            <a:endParaRPr lang="en-US" dirty="0"/>
          </a:p>
        </p:txBody>
      </p:sp>
      <p:sp>
        <p:nvSpPr>
          <p:cNvPr id="4" name="Slide Number Placeholder 3"/>
          <p:cNvSpPr>
            <a:spLocks noGrp="1"/>
          </p:cNvSpPr>
          <p:nvPr>
            <p:ph type="sldNum" sz="quarter" idx="10"/>
          </p:nvPr>
        </p:nvSpPr>
        <p:spPr/>
        <p:txBody>
          <a:bodyPr/>
          <a:lstStyle/>
          <a:p>
            <a:fld id="{2957E284-9005-40CD-B7D4-30E8EEB352E3}" type="slidenum">
              <a:rPr lang="en-US" smtClean="0"/>
              <a:t>6</a:t>
            </a:fld>
            <a:endParaRPr lang="en-US"/>
          </a:p>
        </p:txBody>
      </p:sp>
    </p:spTree>
    <p:extLst>
      <p:ext uri="{BB962C8B-B14F-4D97-AF65-F5344CB8AC3E}">
        <p14:creationId xmlns:p14="http://schemas.microsoft.com/office/powerpoint/2010/main" val="1154110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a:t>
            </a:r>
            <a:r>
              <a:rPr lang="en-US" baseline="0" dirty="0" smtClean="0"/>
              <a:t> PBS parents (2018), d</a:t>
            </a:r>
            <a:r>
              <a:rPr lang="en-US" dirty="0" smtClean="0"/>
              <a:t>uring</a:t>
            </a:r>
            <a:r>
              <a:rPr lang="en-US" baseline="0" dirty="0" smtClean="0"/>
              <a:t> this stage, students are aged between 11-14 years. Therefore, they can be able to correctly punctuate and capitalize words and sentences. Also, they are able separate the various of aspects language and communication such as sarcasm. </a:t>
            </a:r>
          </a:p>
          <a:p>
            <a:r>
              <a:rPr lang="en-US" baseline="0" dirty="0" smtClean="0"/>
              <a:t>Additionally, the writing aspects improve  and the students can be able come up with simple research documents and formulated viable thesis statements and create arguments in the research papers.</a:t>
            </a:r>
          </a:p>
          <a:p>
            <a:endParaRPr lang="en-US" baseline="0" dirty="0" smtClean="0"/>
          </a:p>
        </p:txBody>
      </p:sp>
      <p:sp>
        <p:nvSpPr>
          <p:cNvPr id="4" name="Slide Number Placeholder 3"/>
          <p:cNvSpPr>
            <a:spLocks noGrp="1"/>
          </p:cNvSpPr>
          <p:nvPr>
            <p:ph type="sldNum" sz="quarter" idx="10"/>
          </p:nvPr>
        </p:nvSpPr>
        <p:spPr/>
        <p:txBody>
          <a:bodyPr/>
          <a:lstStyle/>
          <a:p>
            <a:fld id="{2957E284-9005-40CD-B7D4-30E8EEB352E3}" type="slidenum">
              <a:rPr lang="en-US" smtClean="0"/>
              <a:t>7</a:t>
            </a:fld>
            <a:endParaRPr lang="en-US"/>
          </a:p>
        </p:txBody>
      </p:sp>
    </p:spTree>
    <p:extLst>
      <p:ext uri="{BB962C8B-B14F-4D97-AF65-F5344CB8AC3E}">
        <p14:creationId xmlns:p14="http://schemas.microsoft.com/office/powerpoint/2010/main" val="2235865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number of</a:t>
            </a:r>
            <a:r>
              <a:rPr lang="en-US" baseline="0" dirty="0" smtClean="0"/>
              <a:t> words that a student knows and understands has drastically increased and ranges in the thousands. The students in this stage can clearly understand complex terms in the language being learnt. this translates to students in this stage being able to hold meaningful conversations with adults. also, the students can now begin to write non-fictional stories.</a:t>
            </a:r>
            <a:endParaRPr lang="en-US" dirty="0"/>
          </a:p>
        </p:txBody>
      </p:sp>
      <p:sp>
        <p:nvSpPr>
          <p:cNvPr id="4" name="Slide Number Placeholder 3"/>
          <p:cNvSpPr>
            <a:spLocks noGrp="1"/>
          </p:cNvSpPr>
          <p:nvPr>
            <p:ph type="sldNum" sz="quarter" idx="10"/>
          </p:nvPr>
        </p:nvSpPr>
        <p:spPr/>
        <p:txBody>
          <a:bodyPr/>
          <a:lstStyle/>
          <a:p>
            <a:fld id="{2957E284-9005-40CD-B7D4-30E8EEB352E3}" type="slidenum">
              <a:rPr lang="en-US" smtClean="0"/>
              <a:t>8</a:t>
            </a:fld>
            <a:endParaRPr lang="en-US"/>
          </a:p>
        </p:txBody>
      </p:sp>
    </p:spTree>
    <p:extLst>
      <p:ext uri="{BB962C8B-B14F-4D97-AF65-F5344CB8AC3E}">
        <p14:creationId xmlns:p14="http://schemas.microsoft.com/office/powerpoint/2010/main" val="1502960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Cultural</a:t>
            </a:r>
            <a:r>
              <a:rPr lang="en-US" baseline="0" dirty="0" smtClean="0"/>
              <a:t> effects such as the prevalence of the use the figurative speech in urban and Afro-American  cultures, the use of the first language and being bilingual affect the speed at which language development occurs. Additionally, cultural factors lead to challenges in the process of learning  and language development.</a:t>
            </a:r>
            <a:endParaRPr lang="en-US" dirty="0"/>
          </a:p>
        </p:txBody>
      </p:sp>
      <p:sp>
        <p:nvSpPr>
          <p:cNvPr id="4" name="Slide Number Placeholder 3"/>
          <p:cNvSpPr>
            <a:spLocks noGrp="1"/>
          </p:cNvSpPr>
          <p:nvPr>
            <p:ph type="sldNum" sz="quarter" idx="10"/>
          </p:nvPr>
        </p:nvSpPr>
        <p:spPr/>
        <p:txBody>
          <a:bodyPr/>
          <a:lstStyle/>
          <a:p>
            <a:fld id="{2957E284-9005-40CD-B7D4-30E8EEB352E3}" type="slidenum">
              <a:rPr lang="en-US" smtClean="0"/>
              <a:t>9</a:t>
            </a:fld>
            <a:endParaRPr lang="en-US" dirty="0"/>
          </a:p>
        </p:txBody>
      </p:sp>
    </p:spTree>
    <p:extLst>
      <p:ext uri="{BB962C8B-B14F-4D97-AF65-F5344CB8AC3E}">
        <p14:creationId xmlns:p14="http://schemas.microsoft.com/office/powerpoint/2010/main" val="2879985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57E284-9005-40CD-B7D4-30E8EEB352E3}" type="slidenum">
              <a:rPr lang="en-US" smtClean="0"/>
              <a:t>10</a:t>
            </a:fld>
            <a:endParaRPr lang="en-US"/>
          </a:p>
        </p:txBody>
      </p:sp>
    </p:spTree>
    <p:extLst>
      <p:ext uri="{BB962C8B-B14F-4D97-AF65-F5344CB8AC3E}">
        <p14:creationId xmlns:p14="http://schemas.microsoft.com/office/powerpoint/2010/main" val="25430305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various strategies that instructor can incorporate into</a:t>
            </a:r>
            <a:r>
              <a:rPr lang="en-US" baseline="0" dirty="0" smtClean="0"/>
              <a:t> the process of learning to curb the difficulties that may arise due to the effect </a:t>
            </a:r>
            <a:r>
              <a:rPr lang="en-US" baseline="0" dirty="0" smtClean="0"/>
              <a:t>cultural diversity. One </a:t>
            </a:r>
            <a:r>
              <a:rPr lang="en-US" baseline="0" dirty="0" smtClean="0"/>
              <a:t>the strategies </a:t>
            </a:r>
            <a:r>
              <a:rPr lang="en-US" dirty="0" smtClean="0"/>
              <a:t> is the incorporation of visual learning aids in</a:t>
            </a:r>
            <a:r>
              <a:rPr lang="en-US" baseline="0" dirty="0" smtClean="0"/>
              <a:t> the process of learning so as to assist students that may have difficulties in the development of learning. this learning aids may include labelled diagrams or educational videos.</a:t>
            </a:r>
          </a:p>
          <a:p>
            <a:r>
              <a:rPr lang="en-US" baseline="0" dirty="0" smtClean="0"/>
              <a:t>The </a:t>
            </a:r>
            <a:r>
              <a:rPr lang="en-US" baseline="0" dirty="0" smtClean="0"/>
              <a:t>incorporation of fun activities in the learning process makes the learning process more interesting and therefore a quicker development of language skills even for students coming facing the disadvantages of cultural </a:t>
            </a:r>
            <a:r>
              <a:rPr lang="en-US" baseline="0" dirty="0" smtClean="0"/>
              <a:t>diversity. Additionally</a:t>
            </a:r>
            <a:r>
              <a:rPr lang="en-US" baseline="0" dirty="0" smtClean="0"/>
              <a:t>, since the challenges in development are unique. Instructors should develop lesson plans that are individualized so as to be able to effectively tackle the unique challenges faced by students. </a:t>
            </a:r>
            <a:endParaRPr lang="en-US" dirty="0"/>
          </a:p>
        </p:txBody>
      </p:sp>
      <p:sp>
        <p:nvSpPr>
          <p:cNvPr id="4" name="Slide Number Placeholder 3"/>
          <p:cNvSpPr>
            <a:spLocks noGrp="1"/>
          </p:cNvSpPr>
          <p:nvPr>
            <p:ph type="sldNum" sz="quarter" idx="10"/>
          </p:nvPr>
        </p:nvSpPr>
        <p:spPr/>
        <p:txBody>
          <a:bodyPr/>
          <a:lstStyle/>
          <a:p>
            <a:fld id="{2957E284-9005-40CD-B7D4-30E8EEB352E3}" type="slidenum">
              <a:rPr lang="en-US" smtClean="0"/>
              <a:t>11</a:t>
            </a:fld>
            <a:endParaRPr lang="en-US"/>
          </a:p>
        </p:txBody>
      </p:sp>
    </p:spTree>
    <p:extLst>
      <p:ext uri="{BB962C8B-B14F-4D97-AF65-F5344CB8AC3E}">
        <p14:creationId xmlns:p14="http://schemas.microsoft.com/office/powerpoint/2010/main" val="2762743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57E284-9005-40CD-B7D4-30E8EEB352E3}" type="slidenum">
              <a:rPr lang="en-US" smtClean="0"/>
              <a:t>12</a:t>
            </a:fld>
            <a:endParaRPr lang="en-US"/>
          </a:p>
        </p:txBody>
      </p:sp>
    </p:spTree>
    <p:extLst>
      <p:ext uri="{BB962C8B-B14F-4D97-AF65-F5344CB8AC3E}">
        <p14:creationId xmlns:p14="http://schemas.microsoft.com/office/powerpoint/2010/main" val="917712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11/6/2018</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latin typeface="Times New Roman" panose="02020603050405020304" pitchFamily="18" charset="0"/>
                <a:cs typeface="Times New Roman" panose="02020603050405020304" pitchFamily="18" charset="0"/>
              </a:rPr>
              <a:t>Language Development</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lnSpcReduction="10000"/>
          </a:bodyPr>
          <a:lstStyle/>
          <a:p>
            <a:r>
              <a:rPr lang="en-US" sz="3200" dirty="0" smtClean="0">
                <a:latin typeface="Times New Roman" panose="02020603050405020304" pitchFamily="18" charset="0"/>
                <a:cs typeface="Times New Roman" panose="02020603050405020304" pitchFamily="18" charset="0"/>
              </a:rPr>
              <a:t>Student’s Name</a:t>
            </a:r>
          </a:p>
          <a:p>
            <a:r>
              <a:rPr lang="en-US" sz="3200" dirty="0" smtClean="0">
                <a:latin typeface="Times New Roman" panose="02020603050405020304" pitchFamily="18" charset="0"/>
                <a:cs typeface="Times New Roman" panose="02020603050405020304" pitchFamily="18" charset="0"/>
              </a:rPr>
              <a:t>Institutional Affiliation</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3620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65675"/>
            <a:ext cx="8911687" cy="1280890"/>
          </a:xfrm>
        </p:spPr>
        <p:txBody>
          <a:bodyPr>
            <a:normAutofit/>
          </a:bodyPr>
          <a:lstStyle/>
          <a:p>
            <a:pPr algn="ctr"/>
            <a:r>
              <a:rPr lang="en-US" sz="3200" b="1" dirty="0" smtClean="0">
                <a:latin typeface="Times New Roman" panose="02020603050405020304" pitchFamily="18" charset="0"/>
                <a:cs typeface="Times New Roman" panose="02020603050405020304" pitchFamily="18" charset="0"/>
              </a:rPr>
              <a:t>Stages and Milestones in First Grade Language Development</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r>
              <a:rPr lang="en-US" sz="2800" dirty="0" smtClean="0">
                <a:latin typeface="Times New Roman" panose="02020603050405020304" pitchFamily="18" charset="0"/>
                <a:cs typeface="Times New Roman" panose="02020603050405020304" pitchFamily="18" charset="0"/>
              </a:rPr>
              <a:t>Drastic development in the number of words students can read and write.</a:t>
            </a:r>
          </a:p>
          <a:p>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Ability to figure out words on the basis of context.</a:t>
            </a:r>
          </a:p>
          <a:p>
            <a:r>
              <a:rPr lang="en-US" sz="2800" dirty="0" smtClean="0">
                <a:latin typeface="Times New Roman" panose="02020603050405020304" pitchFamily="18" charset="0"/>
                <a:cs typeface="Times New Roman" panose="02020603050405020304" pitchFamily="18" charset="0"/>
              </a:rPr>
              <a:t>First graders develop the ability to correctly spell common words and phrases.</a:t>
            </a:r>
          </a:p>
          <a:p>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Ability to read simple and easy books with minimal assistance develops.</a:t>
            </a:r>
          </a:p>
          <a:p>
            <a:r>
              <a:rPr lang="en-US" sz="2800" dirty="0" smtClean="0">
                <a:latin typeface="Times New Roman" panose="02020603050405020304" pitchFamily="18" charset="0"/>
                <a:cs typeface="Times New Roman" panose="02020603050405020304" pitchFamily="18" charset="0"/>
              </a:rPr>
              <a:t>Recognition of sight words among first graders (</a:t>
            </a:r>
            <a:r>
              <a:rPr lang="en-US" sz="2800" dirty="0" err="1" smtClean="0">
                <a:latin typeface="Times New Roman" panose="02020603050405020304" pitchFamily="18" charset="0"/>
                <a:cs typeface="Times New Roman" panose="02020603050405020304" pitchFamily="18" charset="0"/>
              </a:rPr>
              <a:t>PBSparent</a:t>
            </a:r>
            <a:r>
              <a:rPr lang="en-US" sz="2800" dirty="0" smtClean="0">
                <a:latin typeface="Times New Roman" panose="02020603050405020304" pitchFamily="18" charset="0"/>
                <a:cs typeface="Times New Roman" panose="02020603050405020304" pitchFamily="18" charset="0"/>
              </a:rPr>
              <a:t>, 2018).</a:t>
            </a:r>
          </a:p>
          <a:p>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9188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latin typeface="Times New Roman" panose="02020603050405020304" pitchFamily="18" charset="0"/>
                <a:cs typeface="Times New Roman" panose="02020603050405020304" pitchFamily="18" charset="0"/>
              </a:rPr>
              <a:t>Stages and Milestones in Second Grade Language Development</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r>
              <a:rPr lang="en-US" sz="2800" dirty="0" smtClean="0">
                <a:latin typeface="Times New Roman" panose="02020603050405020304" pitchFamily="18" charset="0"/>
                <a:cs typeface="Times New Roman" panose="02020603050405020304" pitchFamily="18" charset="0"/>
              </a:rPr>
              <a:t>According to </a:t>
            </a:r>
            <a:r>
              <a:rPr lang="en-US" sz="2800" dirty="0" err="1" smtClean="0">
                <a:latin typeface="Times New Roman" panose="02020603050405020304" pitchFamily="18" charset="0"/>
                <a:cs typeface="Times New Roman" panose="02020603050405020304" pitchFamily="18" charset="0"/>
              </a:rPr>
              <a:t>PBSparent</a:t>
            </a:r>
            <a:r>
              <a:rPr lang="en-US" sz="2800" dirty="0" smtClean="0">
                <a:latin typeface="Times New Roman" panose="02020603050405020304" pitchFamily="18" charset="0"/>
                <a:cs typeface="Times New Roman" panose="02020603050405020304" pitchFamily="18" charset="0"/>
              </a:rPr>
              <a:t> (2018), second graders attain the ability o read independently</a:t>
            </a:r>
          </a:p>
          <a:p>
            <a:r>
              <a:rPr lang="en-US" sz="2800" dirty="0" smtClean="0">
                <a:latin typeface="Times New Roman" panose="02020603050405020304" pitchFamily="18" charset="0"/>
                <a:cs typeface="Times New Roman" panose="02020603050405020304" pitchFamily="18" charset="0"/>
              </a:rPr>
              <a:t>Comprehension of the meaning of what the hear and read.</a:t>
            </a:r>
          </a:p>
          <a:p>
            <a:r>
              <a:rPr lang="en-US" sz="2800" dirty="0" smtClean="0">
                <a:latin typeface="Times New Roman" panose="02020603050405020304" pitchFamily="18" charset="0"/>
                <a:cs typeface="Times New Roman" panose="02020603050405020304" pitchFamily="18" charset="0"/>
              </a:rPr>
              <a:t>Second graders begin learning vocabulary through reading.</a:t>
            </a:r>
          </a:p>
          <a:p>
            <a:r>
              <a:rPr lang="en-US" sz="3000" dirty="0" smtClean="0">
                <a:latin typeface="Times New Roman" panose="02020603050405020304" pitchFamily="18" charset="0"/>
                <a:cs typeface="Times New Roman" panose="02020603050405020304" pitchFamily="18" charset="0"/>
              </a:rPr>
              <a:t>Spoken</a:t>
            </a:r>
            <a:r>
              <a:rPr lang="en-US" sz="2800" dirty="0" smtClean="0">
                <a:latin typeface="Times New Roman" panose="02020603050405020304" pitchFamily="18" charset="0"/>
                <a:cs typeface="Times New Roman" panose="02020603050405020304" pitchFamily="18" charset="0"/>
              </a:rPr>
              <a:t> language ability improves and the second graders can speak fluently.</a:t>
            </a:r>
          </a:p>
          <a:p>
            <a:r>
              <a:rPr lang="en-US" sz="2800" dirty="0" smtClean="0">
                <a:latin typeface="Times New Roman" panose="02020603050405020304" pitchFamily="18" charset="0"/>
                <a:cs typeface="Times New Roman" panose="02020603050405020304" pitchFamily="18" charset="0"/>
              </a:rPr>
              <a:t>The students start playing with words and making puns.</a:t>
            </a:r>
          </a:p>
          <a:p>
            <a:r>
              <a:rPr lang="en-US" sz="2800" dirty="0" smtClean="0">
                <a:latin typeface="Times New Roman" panose="02020603050405020304" pitchFamily="18" charset="0"/>
                <a:cs typeface="Times New Roman" panose="02020603050405020304" pitchFamily="18" charset="0"/>
              </a:rPr>
              <a:t>Ability to use words to communicate, interact and make stories develops.</a:t>
            </a:r>
          </a:p>
          <a:p>
            <a:endParaRPr lang="en-US" sz="2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9846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latin typeface="Times New Roman" panose="02020603050405020304" pitchFamily="18" charset="0"/>
                <a:cs typeface="Times New Roman" panose="02020603050405020304" pitchFamily="18" charset="0"/>
              </a:rPr>
              <a:t>Stages and Milestones in 3</a:t>
            </a:r>
            <a:r>
              <a:rPr lang="en-US" sz="3200" b="1" baseline="30000" dirty="0" smtClean="0">
                <a:latin typeface="Times New Roman" panose="02020603050405020304" pitchFamily="18" charset="0"/>
                <a:cs typeface="Times New Roman" panose="02020603050405020304" pitchFamily="18" charset="0"/>
              </a:rPr>
              <a:t>rd</a:t>
            </a:r>
            <a:r>
              <a:rPr lang="en-US" sz="3200" b="1" dirty="0" smtClean="0">
                <a:latin typeface="Times New Roman" panose="02020603050405020304" pitchFamily="18" charset="0"/>
                <a:cs typeface="Times New Roman" panose="02020603050405020304" pitchFamily="18" charset="0"/>
              </a:rPr>
              <a:t> Grade Language Development </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800" dirty="0" smtClean="0">
                <a:latin typeface="Times New Roman" panose="02020603050405020304" pitchFamily="18" charset="0"/>
                <a:cs typeface="Times New Roman" panose="02020603050405020304" pitchFamily="18" charset="0"/>
              </a:rPr>
              <a:t>Third graders are able to use their language skills to participate in discussions.</a:t>
            </a:r>
          </a:p>
          <a:p>
            <a:r>
              <a:rPr lang="en-US" sz="2800" dirty="0" smtClean="0">
                <a:latin typeface="Times New Roman" panose="02020603050405020304" pitchFamily="18" charset="0"/>
                <a:cs typeface="Times New Roman" panose="02020603050405020304" pitchFamily="18" charset="0"/>
              </a:rPr>
              <a:t> they cab use their language skills to formulated questions and answer simple questions.</a:t>
            </a:r>
          </a:p>
          <a:p>
            <a:r>
              <a:rPr lang="en-US" sz="2800" dirty="0" smtClean="0">
                <a:latin typeface="Times New Roman" panose="02020603050405020304" pitchFamily="18" charset="0"/>
                <a:cs typeface="Times New Roman" panose="02020603050405020304" pitchFamily="18" charset="0"/>
              </a:rPr>
              <a:t>Their listen skills develop and their ability to focus and stay on task develops.</a:t>
            </a:r>
          </a:p>
          <a:p>
            <a:r>
              <a:rPr lang="en-US" sz="2800" dirty="0" smtClean="0">
                <a:latin typeface="Times New Roman" panose="02020603050405020304" pitchFamily="18" charset="0"/>
                <a:cs typeface="Times New Roman" panose="02020603050405020304" pitchFamily="18" charset="0"/>
              </a:rPr>
              <a:t>Third graders can now write simple stories.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5768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b="1" dirty="0">
                <a:solidFill>
                  <a:prstClr val="black">
                    <a:lumMod val="85000"/>
                    <a:lumOff val="15000"/>
                  </a:prstClr>
                </a:solidFill>
                <a:latin typeface="Times New Roman" panose="02020603050405020304" pitchFamily="18" charset="0"/>
                <a:cs typeface="Times New Roman" panose="02020603050405020304" pitchFamily="18" charset="0"/>
              </a:rPr>
              <a:t>Stages and Milestones </a:t>
            </a:r>
            <a:r>
              <a:rPr lang="en-US" sz="2800" b="1" dirty="0" smtClean="0">
                <a:solidFill>
                  <a:prstClr val="black">
                    <a:lumMod val="85000"/>
                    <a:lumOff val="15000"/>
                  </a:prstClr>
                </a:solidFill>
                <a:latin typeface="Times New Roman" panose="02020603050405020304" pitchFamily="18" charset="0"/>
                <a:cs typeface="Times New Roman" panose="02020603050405020304" pitchFamily="18" charset="0"/>
              </a:rPr>
              <a:t>in 4</a:t>
            </a:r>
            <a:r>
              <a:rPr lang="en-US" sz="2800" b="1" baseline="30000" dirty="0" smtClean="0">
                <a:solidFill>
                  <a:prstClr val="black">
                    <a:lumMod val="85000"/>
                    <a:lumOff val="15000"/>
                  </a:prstClr>
                </a:solidFill>
                <a:latin typeface="Times New Roman" panose="02020603050405020304" pitchFamily="18" charset="0"/>
                <a:cs typeface="Times New Roman" panose="02020603050405020304" pitchFamily="18" charset="0"/>
              </a:rPr>
              <a:t>th</a:t>
            </a:r>
            <a:r>
              <a:rPr lang="en-US" sz="2800" b="1" dirty="0" smtClean="0">
                <a:solidFill>
                  <a:prstClr val="black">
                    <a:lumMod val="85000"/>
                    <a:lumOff val="15000"/>
                  </a:prstClr>
                </a:solidFill>
                <a:latin typeface="Times New Roman" panose="02020603050405020304" pitchFamily="18" charset="0"/>
                <a:cs typeface="Times New Roman" panose="02020603050405020304" pitchFamily="18" charset="0"/>
              </a:rPr>
              <a:t> Grade </a:t>
            </a:r>
            <a:r>
              <a:rPr lang="en-US" sz="2800" b="1" dirty="0">
                <a:solidFill>
                  <a:prstClr val="black">
                    <a:lumMod val="85000"/>
                    <a:lumOff val="15000"/>
                  </a:prstClr>
                </a:solidFill>
                <a:latin typeface="Times New Roman" panose="02020603050405020304" pitchFamily="18" charset="0"/>
                <a:cs typeface="Times New Roman" panose="02020603050405020304" pitchFamily="18" charset="0"/>
              </a:rPr>
              <a:t>Language Development </a:t>
            </a:r>
            <a:endParaRPr lang="en-US" dirty="0"/>
          </a:p>
        </p:txBody>
      </p:sp>
      <p:sp>
        <p:nvSpPr>
          <p:cNvPr id="3" name="Content Placeholder 2"/>
          <p:cNvSpPr>
            <a:spLocks noGrp="1"/>
          </p:cNvSpPr>
          <p:nvPr>
            <p:ph idx="1"/>
          </p:nvPr>
        </p:nvSpPr>
        <p:spPr/>
        <p:txBody>
          <a:bodyPr>
            <a:normAutofit fontScale="92500" lnSpcReduction="10000"/>
          </a:bodyPr>
          <a:lstStyle/>
          <a:p>
            <a:r>
              <a:rPr lang="en-US" sz="2800" dirty="0" smtClean="0">
                <a:latin typeface="Times New Roman" panose="02020603050405020304" pitchFamily="18" charset="0"/>
                <a:cs typeface="Times New Roman" panose="02020603050405020304" pitchFamily="18" charset="0"/>
              </a:rPr>
              <a:t>The language skills develop to the extent of taking notes.</a:t>
            </a:r>
          </a:p>
          <a:p>
            <a:r>
              <a:rPr lang="en-US" sz="2800" dirty="0" smtClean="0">
                <a:latin typeface="Times New Roman" panose="02020603050405020304" pitchFamily="18" charset="0"/>
                <a:cs typeface="Times New Roman" panose="02020603050405020304" pitchFamily="18" charset="0"/>
              </a:rPr>
              <a:t>The ability to decode figurative speech develops.</a:t>
            </a:r>
          </a:p>
          <a:p>
            <a:r>
              <a:rPr lang="en-US" sz="2800" dirty="0" smtClean="0">
                <a:latin typeface="Times New Roman" panose="02020603050405020304" pitchFamily="18" charset="0"/>
                <a:cs typeface="Times New Roman" panose="02020603050405020304" pitchFamily="18" charset="0"/>
              </a:rPr>
              <a:t>Understand when to peak in soft and loud voices,</a:t>
            </a:r>
          </a:p>
          <a:p>
            <a:r>
              <a:rPr lang="en-US" sz="2800" dirty="0" smtClean="0">
                <a:latin typeface="Times New Roman" panose="02020603050405020304" pitchFamily="18" charset="0"/>
                <a:cs typeface="Times New Roman" panose="02020603050405020304" pitchFamily="18" charset="0"/>
              </a:rPr>
              <a:t>Ability to summarize stories and edit out grammatical errors develops.</a:t>
            </a:r>
          </a:p>
          <a:p>
            <a:r>
              <a:rPr lang="en-US" sz="2800" dirty="0" smtClean="0">
                <a:latin typeface="Times New Roman" panose="02020603050405020304" pitchFamily="18" charset="0"/>
                <a:cs typeface="Times New Roman" panose="02020603050405020304" pitchFamily="18" charset="0"/>
              </a:rPr>
              <a:t>Understand the use of phonics and word combinations.</a:t>
            </a:r>
          </a:p>
          <a:p>
            <a:r>
              <a:rPr lang="en-US" sz="2800" dirty="0" smtClean="0">
                <a:latin typeface="Times New Roman" panose="02020603050405020304" pitchFamily="18" charset="0"/>
                <a:cs typeface="Times New Roman" panose="02020603050405020304" pitchFamily="18" charset="0"/>
              </a:rPr>
              <a:t>Understand the basic organization of a story into the introduction body and ending (</a:t>
            </a:r>
            <a:r>
              <a:rPr lang="en-US" sz="2800" dirty="0" err="1" smtClean="0">
                <a:latin typeface="Times New Roman" panose="02020603050405020304" pitchFamily="18" charset="0"/>
                <a:cs typeface="Times New Roman" panose="02020603050405020304" pitchFamily="18" charset="0"/>
              </a:rPr>
              <a:t>PBSparents</a:t>
            </a:r>
            <a:r>
              <a:rPr lang="en-US" sz="2800" dirty="0" smtClean="0">
                <a:latin typeface="Times New Roman" panose="02020603050405020304" pitchFamily="18" charset="0"/>
                <a:cs typeface="Times New Roman" panose="02020603050405020304" pitchFamily="18" charset="0"/>
              </a:rPr>
              <a:t>, 2018).</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9111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solidFill>
                  <a:prstClr val="black">
                    <a:lumMod val="85000"/>
                    <a:lumOff val="15000"/>
                  </a:prstClr>
                </a:solidFill>
                <a:latin typeface="Times New Roman" panose="02020603050405020304" pitchFamily="18" charset="0"/>
                <a:cs typeface="Times New Roman" panose="02020603050405020304" pitchFamily="18" charset="0"/>
              </a:rPr>
              <a:t>Stages and Milestones in </a:t>
            </a:r>
            <a:r>
              <a:rPr lang="en-US" sz="3200" b="1" dirty="0" smtClean="0">
                <a:solidFill>
                  <a:prstClr val="black">
                    <a:lumMod val="85000"/>
                    <a:lumOff val="15000"/>
                  </a:prstClr>
                </a:solidFill>
                <a:latin typeface="Times New Roman" panose="02020603050405020304" pitchFamily="18" charset="0"/>
                <a:cs typeface="Times New Roman" panose="02020603050405020304" pitchFamily="18" charset="0"/>
              </a:rPr>
              <a:t>5</a:t>
            </a:r>
            <a:r>
              <a:rPr lang="en-US" sz="3200" b="1" baseline="30000" dirty="0" smtClean="0">
                <a:solidFill>
                  <a:prstClr val="black">
                    <a:lumMod val="85000"/>
                    <a:lumOff val="15000"/>
                  </a:prstClr>
                </a:solidFill>
                <a:latin typeface="Times New Roman" panose="02020603050405020304" pitchFamily="18" charset="0"/>
                <a:cs typeface="Times New Roman" panose="02020603050405020304" pitchFamily="18" charset="0"/>
              </a:rPr>
              <a:t>th</a:t>
            </a:r>
            <a:r>
              <a:rPr lang="en-US" sz="3200" b="1" dirty="0" smtClean="0">
                <a:solidFill>
                  <a:prstClr val="black">
                    <a:lumMod val="85000"/>
                    <a:lumOff val="15000"/>
                  </a:prstClr>
                </a:solidFill>
                <a:latin typeface="Times New Roman" panose="02020603050405020304" pitchFamily="18" charset="0"/>
                <a:cs typeface="Times New Roman" panose="02020603050405020304" pitchFamily="18" charset="0"/>
              </a:rPr>
              <a:t> </a:t>
            </a:r>
            <a:r>
              <a:rPr lang="en-US" sz="3200" b="1" dirty="0">
                <a:solidFill>
                  <a:prstClr val="black">
                    <a:lumMod val="85000"/>
                    <a:lumOff val="15000"/>
                  </a:prstClr>
                </a:solidFill>
                <a:latin typeface="Times New Roman" panose="02020603050405020304" pitchFamily="18" charset="0"/>
                <a:cs typeface="Times New Roman" panose="02020603050405020304" pitchFamily="18" charset="0"/>
              </a:rPr>
              <a:t>Grade Language Development </a:t>
            </a:r>
            <a:endParaRPr lang="en-US" sz="3200" dirty="0"/>
          </a:p>
        </p:txBody>
      </p:sp>
      <p:sp>
        <p:nvSpPr>
          <p:cNvPr id="3" name="Content Placeholder 2"/>
          <p:cNvSpPr>
            <a:spLocks noGrp="1"/>
          </p:cNvSpPr>
          <p:nvPr>
            <p:ph idx="1"/>
          </p:nvPr>
        </p:nvSpPr>
        <p:spPr/>
        <p:txBody>
          <a:bodyPr>
            <a:normAutofit lnSpcReduction="10000"/>
          </a:bodyPr>
          <a:lstStyle/>
          <a:p>
            <a:r>
              <a:rPr lang="en-US" sz="2800" dirty="0" smtClean="0">
                <a:latin typeface="Times New Roman" panose="02020603050405020304" pitchFamily="18" charset="0"/>
                <a:cs typeface="Times New Roman" panose="02020603050405020304" pitchFamily="18" charset="0"/>
              </a:rPr>
              <a:t>Listening skills improve and students ability to draw multiple conclusions develops.</a:t>
            </a:r>
          </a:p>
          <a:p>
            <a:r>
              <a:rPr lang="en-US" sz="2800" dirty="0" smtClean="0">
                <a:latin typeface="Times New Roman" panose="02020603050405020304" pitchFamily="18" charset="0"/>
                <a:cs typeface="Times New Roman" panose="02020603050405020304" pitchFamily="18" charset="0"/>
              </a:rPr>
              <a:t>Speech articulation and planning develops.</a:t>
            </a:r>
          </a:p>
          <a:p>
            <a:r>
              <a:rPr lang="en-US" sz="2800" dirty="0">
                <a:latin typeface="Times New Roman" panose="02020603050405020304" pitchFamily="18" charset="0"/>
                <a:cs typeface="Times New Roman" panose="02020603050405020304" pitchFamily="18" charset="0"/>
              </a:rPr>
              <a:t>R</a:t>
            </a:r>
            <a:r>
              <a:rPr lang="en-US" sz="2800" dirty="0" smtClean="0">
                <a:latin typeface="Times New Roman" panose="02020603050405020304" pitchFamily="18" charset="0"/>
                <a:cs typeface="Times New Roman" panose="02020603050405020304" pitchFamily="18" charset="0"/>
              </a:rPr>
              <a:t>eading becomes smooth and with lesser mistakes.</a:t>
            </a:r>
          </a:p>
          <a:p>
            <a:r>
              <a:rPr lang="en-US" sz="2800" dirty="0" smtClean="0">
                <a:latin typeface="Times New Roman" panose="02020603050405020304" pitchFamily="18" charset="0"/>
                <a:cs typeface="Times New Roman" panose="02020603050405020304" pitchFamily="18" charset="0"/>
              </a:rPr>
              <a:t>According to </a:t>
            </a:r>
            <a:r>
              <a:rPr lang="en-US" sz="2800" dirty="0" err="1" smtClean="0">
                <a:latin typeface="Times New Roman" panose="02020603050405020304" pitchFamily="18" charset="0"/>
                <a:cs typeface="Times New Roman" panose="02020603050405020304" pitchFamily="18" charset="0"/>
              </a:rPr>
              <a:t>PBSparents</a:t>
            </a:r>
            <a:r>
              <a:rPr lang="en-US" sz="2800" dirty="0" smtClean="0">
                <a:latin typeface="Times New Roman" panose="02020603050405020304" pitchFamily="18" charset="0"/>
                <a:cs typeface="Times New Roman" panose="02020603050405020304" pitchFamily="18" charset="0"/>
              </a:rPr>
              <a:t> (2018), students begin to understand the writing style used by authors.</a:t>
            </a:r>
          </a:p>
          <a:p>
            <a:r>
              <a:rPr lang="en-US" sz="2800" dirty="0" smtClean="0">
                <a:latin typeface="Times New Roman" panose="02020603050405020304" pitchFamily="18" charset="0"/>
                <a:cs typeface="Times New Roman" panose="02020603050405020304" pitchFamily="18" charset="0"/>
              </a:rPr>
              <a:t>Identification of characters and plot development in stories develops.</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2520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solidFill>
                  <a:prstClr val="black">
                    <a:lumMod val="85000"/>
                    <a:lumOff val="15000"/>
                  </a:prstClr>
                </a:solidFill>
                <a:latin typeface="Times New Roman" panose="02020603050405020304" pitchFamily="18" charset="0"/>
                <a:cs typeface="Times New Roman" panose="02020603050405020304" pitchFamily="18" charset="0"/>
              </a:rPr>
              <a:t>Stages and Milestones in </a:t>
            </a:r>
            <a:r>
              <a:rPr lang="en-US" sz="3200" b="1" dirty="0" smtClean="0">
                <a:solidFill>
                  <a:prstClr val="black">
                    <a:lumMod val="85000"/>
                    <a:lumOff val="15000"/>
                  </a:prstClr>
                </a:solidFill>
                <a:latin typeface="Times New Roman" panose="02020603050405020304" pitchFamily="18" charset="0"/>
                <a:cs typeface="Times New Roman" panose="02020603050405020304" pitchFamily="18" charset="0"/>
              </a:rPr>
              <a:t>6</a:t>
            </a:r>
            <a:r>
              <a:rPr lang="en-US" sz="3200" b="1" baseline="30000" dirty="0" smtClean="0">
                <a:solidFill>
                  <a:prstClr val="black">
                    <a:lumMod val="85000"/>
                    <a:lumOff val="15000"/>
                  </a:prstClr>
                </a:solidFill>
                <a:latin typeface="Times New Roman" panose="02020603050405020304" pitchFamily="18" charset="0"/>
                <a:cs typeface="Times New Roman" panose="02020603050405020304" pitchFamily="18" charset="0"/>
              </a:rPr>
              <a:t>th</a:t>
            </a:r>
            <a:r>
              <a:rPr lang="en-US" sz="3200" b="1" dirty="0" smtClean="0">
                <a:solidFill>
                  <a:prstClr val="black">
                    <a:lumMod val="85000"/>
                    <a:lumOff val="15000"/>
                  </a:prstClr>
                </a:solidFill>
                <a:latin typeface="Times New Roman" panose="02020603050405020304" pitchFamily="18" charset="0"/>
                <a:cs typeface="Times New Roman" panose="02020603050405020304" pitchFamily="18" charset="0"/>
              </a:rPr>
              <a:t>-8</a:t>
            </a:r>
            <a:r>
              <a:rPr lang="en-US" sz="3200" b="1" baseline="30000" dirty="0" smtClean="0">
                <a:solidFill>
                  <a:prstClr val="black">
                    <a:lumMod val="85000"/>
                    <a:lumOff val="15000"/>
                  </a:prstClr>
                </a:solidFill>
                <a:latin typeface="Times New Roman" panose="02020603050405020304" pitchFamily="18" charset="0"/>
                <a:cs typeface="Times New Roman" panose="02020603050405020304" pitchFamily="18" charset="0"/>
              </a:rPr>
              <a:t>th</a:t>
            </a:r>
            <a:r>
              <a:rPr lang="en-US" sz="3200" b="1" dirty="0" smtClean="0">
                <a:solidFill>
                  <a:prstClr val="black">
                    <a:lumMod val="85000"/>
                    <a:lumOff val="15000"/>
                  </a:prstClr>
                </a:solidFill>
                <a:latin typeface="Times New Roman" panose="02020603050405020304" pitchFamily="18" charset="0"/>
                <a:cs typeface="Times New Roman" panose="02020603050405020304" pitchFamily="18" charset="0"/>
              </a:rPr>
              <a:t> Grade </a:t>
            </a:r>
            <a:r>
              <a:rPr lang="en-US" sz="3200" b="1" dirty="0">
                <a:solidFill>
                  <a:prstClr val="black">
                    <a:lumMod val="85000"/>
                    <a:lumOff val="15000"/>
                  </a:prstClr>
                </a:solidFill>
                <a:latin typeface="Times New Roman" panose="02020603050405020304" pitchFamily="18" charset="0"/>
                <a:cs typeface="Times New Roman" panose="02020603050405020304" pitchFamily="18" charset="0"/>
              </a:rPr>
              <a:t>Language Development </a:t>
            </a:r>
            <a:endParaRPr lang="en-US" sz="3200" dirty="0"/>
          </a:p>
        </p:txBody>
      </p:sp>
      <p:sp>
        <p:nvSpPr>
          <p:cNvPr id="3" name="Content Placeholder 2"/>
          <p:cNvSpPr>
            <a:spLocks noGrp="1"/>
          </p:cNvSpPr>
          <p:nvPr>
            <p:ph idx="1"/>
          </p:nvPr>
        </p:nvSpPr>
        <p:spPr>
          <a:xfrm>
            <a:off x="2589212" y="1922585"/>
            <a:ext cx="8915400" cy="4654062"/>
          </a:xfrm>
        </p:spPr>
        <p:txBody>
          <a:bodyPr>
            <a:normAutofit/>
          </a:bodyPr>
          <a:lstStyle/>
          <a:p>
            <a:r>
              <a:rPr lang="en-US" sz="2800" dirty="0" smtClean="0">
                <a:latin typeface="Times New Roman" panose="02020603050405020304" pitchFamily="18" charset="0"/>
                <a:cs typeface="Times New Roman" panose="02020603050405020304" pitchFamily="18" charset="0"/>
              </a:rPr>
              <a:t>Students are able to ensure correct punctuation and capitalization of words and sentences.</a:t>
            </a:r>
          </a:p>
          <a:p>
            <a:r>
              <a:rPr lang="en-US" sz="2800" dirty="0" smtClean="0">
                <a:latin typeface="Times New Roman" panose="02020603050405020304" pitchFamily="18" charset="0"/>
                <a:cs typeface="Times New Roman" panose="02020603050405020304" pitchFamily="18" charset="0"/>
              </a:rPr>
              <a:t>Ability to understand sarcasm develops.</a:t>
            </a:r>
          </a:p>
          <a:p>
            <a:r>
              <a:rPr lang="en-US" sz="2800" dirty="0" smtClean="0">
                <a:latin typeface="Times New Roman" panose="02020603050405020304" pitchFamily="18" charset="0"/>
                <a:cs typeface="Times New Roman" panose="02020603050405020304" pitchFamily="18" charset="0"/>
              </a:rPr>
              <a:t>Students can be able to formulate simple thesis statements.</a:t>
            </a:r>
          </a:p>
          <a:p>
            <a:r>
              <a:rPr lang="en-US" sz="2800" dirty="0" smtClean="0">
                <a:latin typeface="Times New Roman" panose="02020603050405020304" pitchFamily="18" charset="0"/>
                <a:cs typeface="Times New Roman" panose="02020603050405020304" pitchFamily="18" charset="0"/>
              </a:rPr>
              <a:t>The students ability to use language to create arguments develops.</a:t>
            </a:r>
          </a:p>
          <a:p>
            <a:r>
              <a:rPr lang="en-US" sz="2800" dirty="0" smtClean="0">
                <a:latin typeface="Times New Roman" panose="02020603050405020304" pitchFamily="18" charset="0"/>
                <a:cs typeface="Times New Roman" panose="02020603050405020304" pitchFamily="18" charset="0"/>
              </a:rPr>
              <a:t>Students are able to take part in interviews and use their language skills to decode interview questions and answers</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7205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err="1" smtClean="0">
                <a:latin typeface="Times New Roman" panose="02020603050405020304" pitchFamily="18" charset="0"/>
                <a:cs typeface="Times New Roman" panose="02020603050405020304" pitchFamily="18" charset="0"/>
              </a:rPr>
              <a:t>Continuation;Stages</a:t>
            </a:r>
            <a:r>
              <a:rPr lang="en-US" sz="3200" b="1" dirty="0" smtClean="0">
                <a:latin typeface="Times New Roman" panose="02020603050405020304" pitchFamily="18" charset="0"/>
                <a:cs typeface="Times New Roman" panose="02020603050405020304" pitchFamily="18" charset="0"/>
              </a:rPr>
              <a:t> And Milestones In 6</a:t>
            </a:r>
            <a:r>
              <a:rPr lang="en-US" sz="3200" b="1" baseline="30000" dirty="0" smtClean="0">
                <a:latin typeface="Times New Roman" panose="02020603050405020304" pitchFamily="18" charset="0"/>
                <a:cs typeface="Times New Roman" panose="02020603050405020304" pitchFamily="18" charset="0"/>
              </a:rPr>
              <a:t>th</a:t>
            </a:r>
            <a:r>
              <a:rPr lang="en-US" sz="3200" b="1" dirty="0" smtClean="0">
                <a:latin typeface="Times New Roman" panose="02020603050405020304" pitchFamily="18" charset="0"/>
                <a:cs typeface="Times New Roman" panose="02020603050405020304" pitchFamily="18" charset="0"/>
              </a:rPr>
              <a:t>-8</a:t>
            </a:r>
            <a:r>
              <a:rPr lang="en-US" sz="3200" b="1" baseline="30000" dirty="0" smtClean="0">
                <a:latin typeface="Times New Roman" panose="02020603050405020304" pitchFamily="18" charset="0"/>
                <a:cs typeface="Times New Roman" panose="02020603050405020304" pitchFamily="18" charset="0"/>
              </a:rPr>
              <a:t>th</a:t>
            </a:r>
            <a:r>
              <a:rPr lang="en-US" sz="3200" b="1" dirty="0" smtClean="0">
                <a:latin typeface="Times New Roman" panose="02020603050405020304" pitchFamily="18" charset="0"/>
                <a:cs typeface="Times New Roman" panose="02020603050405020304" pitchFamily="18" charset="0"/>
              </a:rPr>
              <a:t>  Grade Language Development </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800" dirty="0" smtClean="0">
                <a:latin typeface="Times New Roman" panose="02020603050405020304" pitchFamily="18" charset="0"/>
                <a:cs typeface="Times New Roman" panose="02020603050405020304" pitchFamily="18" charset="0"/>
              </a:rPr>
              <a:t>Students gain the ability to understand complex terms.</a:t>
            </a:r>
          </a:p>
          <a:p>
            <a:r>
              <a:rPr lang="en-US" sz="2800" dirty="0" smtClean="0">
                <a:latin typeface="Times New Roman" panose="02020603050405020304" pitchFamily="18" charset="0"/>
                <a:cs typeface="Times New Roman" panose="02020603050405020304" pitchFamily="18" charset="0"/>
              </a:rPr>
              <a:t>The students develop the ability to take part in and sustain complex conversations.</a:t>
            </a:r>
          </a:p>
          <a:p>
            <a:r>
              <a:rPr lang="en-US" sz="2800" dirty="0" smtClean="0">
                <a:latin typeface="Times New Roman" panose="02020603050405020304" pitchFamily="18" charset="0"/>
                <a:cs typeface="Times New Roman" panose="02020603050405020304" pitchFamily="18" charset="0"/>
              </a:rPr>
              <a:t>According to </a:t>
            </a:r>
            <a:r>
              <a:rPr lang="en-US" sz="2800" dirty="0" err="1" smtClean="0">
                <a:latin typeface="Times New Roman" panose="02020603050405020304" pitchFamily="18" charset="0"/>
                <a:cs typeface="Times New Roman" panose="02020603050405020304" pitchFamily="18" charset="0"/>
              </a:rPr>
              <a:t>PBSparents</a:t>
            </a:r>
            <a:r>
              <a:rPr lang="en-US" sz="2800" dirty="0" smtClean="0">
                <a:latin typeface="Times New Roman" panose="02020603050405020304" pitchFamily="18" charset="0"/>
                <a:cs typeface="Times New Roman" panose="02020603050405020304" pitchFamily="18" charset="0"/>
              </a:rPr>
              <a:t> (2018), students begin understanding the concept of non-fictional writing.</a:t>
            </a:r>
          </a:p>
          <a:p>
            <a:r>
              <a:rPr lang="en-US" sz="2800" dirty="0" smtClean="0">
                <a:latin typeface="Times New Roman" panose="02020603050405020304" pitchFamily="18" charset="0"/>
                <a:cs typeface="Times New Roman" panose="02020603050405020304" pitchFamily="18" charset="0"/>
              </a:rPr>
              <a:t>Improvement of vocabulary and ability to understand complicated phrases and terms increases.</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3005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latin typeface="Times New Roman" panose="02020603050405020304" pitchFamily="18" charset="0"/>
                <a:cs typeface="Times New Roman" panose="02020603050405020304" pitchFamily="18" charset="0"/>
              </a:rPr>
              <a:t>The Effect Of Cultural Factors On Language Development</a:t>
            </a:r>
            <a:endParaRPr lang="en-US" sz="3200" b="1"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1"/>
          </p:nvPr>
        </p:nvSpPr>
        <p:spPr/>
        <p:txBody>
          <a:bodyPr>
            <a:noAutofit/>
          </a:bodyPr>
          <a:lstStyle/>
          <a:p>
            <a:r>
              <a:rPr lang="en-US" sz="2800" dirty="0" smtClean="0">
                <a:latin typeface="Times New Roman" panose="02020603050405020304" pitchFamily="18" charset="0"/>
                <a:cs typeface="Times New Roman" panose="02020603050405020304" pitchFamily="18" charset="0"/>
              </a:rPr>
              <a:t>Cultural factors nature the dialects and figurative speeches development.</a:t>
            </a:r>
          </a:p>
          <a:p>
            <a:r>
              <a:rPr lang="en-US" sz="2800" dirty="0" smtClean="0">
                <a:latin typeface="Times New Roman" panose="02020603050405020304" pitchFamily="18" charset="0"/>
                <a:cs typeface="Times New Roman" panose="02020603050405020304" pitchFamily="18" charset="0"/>
              </a:rPr>
              <a:t>cultural factors can affect the efficiency and speed of language development</a:t>
            </a:r>
          </a:p>
          <a:p>
            <a:r>
              <a:rPr lang="en-US" sz="2800" dirty="0" smtClean="0">
                <a:latin typeface="Times New Roman" panose="02020603050405020304" pitchFamily="18" charset="0"/>
                <a:cs typeface="Times New Roman" panose="02020603050405020304" pitchFamily="18" charset="0"/>
              </a:rPr>
              <a:t>Bilingual cultures also affect the rate of development of metalingual aspects of learning.</a:t>
            </a:r>
          </a:p>
          <a:p>
            <a:r>
              <a:rPr lang="en-US" sz="2800" dirty="0" smtClean="0">
                <a:latin typeface="Times New Roman" panose="02020603050405020304" pitchFamily="18" charset="0"/>
                <a:cs typeface="Times New Roman" panose="02020603050405020304" pitchFamily="18" charset="0"/>
              </a:rPr>
              <a:t>Cultural traditions such as story-telling influence the development of language with regards to story telling (Scribner, 2013).</a:t>
            </a:r>
          </a:p>
        </p:txBody>
      </p:sp>
    </p:spTree>
    <p:extLst>
      <p:ext uri="{BB962C8B-B14F-4D97-AF65-F5344CB8AC3E}">
        <p14:creationId xmlns:p14="http://schemas.microsoft.com/office/powerpoint/2010/main" val="3563954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latin typeface="Times New Roman" panose="02020603050405020304" pitchFamily="18" charset="0"/>
                <a:cs typeface="Times New Roman" panose="02020603050405020304" pitchFamily="18" charset="0"/>
              </a:rPr>
              <a:t>Example Of Cultural Factors Affecting Language Development</a:t>
            </a:r>
            <a:br>
              <a:rPr lang="en-US" b="1" dirty="0" smtClean="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2589212" y="1905000"/>
            <a:ext cx="8915400" cy="3777622"/>
          </a:xfrm>
        </p:spPr>
        <p:txBody>
          <a:bodyPr>
            <a:noAutofit/>
          </a:bodyPr>
          <a:lstStyle/>
          <a:p>
            <a:r>
              <a:rPr lang="en-US" sz="2800" dirty="0" smtClean="0">
                <a:latin typeface="Times New Roman" panose="02020603050405020304" pitchFamily="18" charset="0"/>
                <a:cs typeface="Times New Roman" panose="02020603050405020304" pitchFamily="18" charset="0"/>
              </a:rPr>
              <a:t>The widespread culture use of slang in the urban Afro-American communities leads children from this communities developing figurative speech skill fasters.</a:t>
            </a:r>
          </a:p>
          <a:p>
            <a:r>
              <a:rPr lang="en-US" sz="2800" dirty="0" smtClean="0">
                <a:latin typeface="Times New Roman" panose="02020603050405020304" pitchFamily="18" charset="0"/>
                <a:cs typeface="Times New Roman" panose="02020603050405020304" pitchFamily="18" charset="0"/>
              </a:rPr>
              <a:t>Students </a:t>
            </a:r>
            <a:r>
              <a:rPr lang="en-US" sz="2800" dirty="0">
                <a:latin typeface="Times New Roman" panose="02020603050405020304" pitchFamily="18" charset="0"/>
                <a:cs typeface="Times New Roman" panose="02020603050405020304" pitchFamily="18" charset="0"/>
              </a:rPr>
              <a:t>language development speed with regards to understanding verbs and pronunciation tends to be higher than that of those learning their first </a:t>
            </a:r>
            <a:r>
              <a:rPr lang="en-US" sz="2800" dirty="0" smtClean="0">
                <a:latin typeface="Times New Roman" panose="02020603050405020304" pitchFamily="18" charset="0"/>
                <a:cs typeface="Times New Roman" panose="02020603050405020304" pitchFamily="18" charset="0"/>
              </a:rPr>
              <a:t>language (Alanis, 2012).</a:t>
            </a: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Cultural factors such as the Caucasian habit of reading their children bed time stories help in the  language </a:t>
            </a:r>
            <a:r>
              <a:rPr lang="en-US" sz="3200" dirty="0" smtClean="0">
                <a:latin typeface="Times New Roman" panose="02020603050405020304" pitchFamily="18" charset="0"/>
                <a:cs typeface="Times New Roman" panose="02020603050405020304" pitchFamily="18" charset="0"/>
              </a:rPr>
              <a:t>development</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of the Caucasian children with regards to story </a:t>
            </a:r>
            <a:r>
              <a:rPr lang="en-US" sz="2800" dirty="0" smtClean="0">
                <a:latin typeface="Times New Roman" panose="02020603050405020304" pitchFamily="18" charset="0"/>
                <a:cs typeface="Times New Roman" panose="02020603050405020304" pitchFamily="18" charset="0"/>
              </a:rPr>
              <a:t>decoding (</a:t>
            </a:r>
            <a:r>
              <a:rPr lang="en-US" sz="2800" dirty="0" err="1" smtClean="0">
                <a:latin typeface="Times New Roman" panose="02020603050405020304" pitchFamily="18" charset="0"/>
                <a:cs typeface="Times New Roman" panose="02020603050405020304" pitchFamily="18" charset="0"/>
              </a:rPr>
              <a:t>Ormrod</a:t>
            </a:r>
            <a:r>
              <a:rPr lang="en-US" sz="2800" dirty="0" smtClean="0">
                <a:latin typeface="Times New Roman" panose="02020603050405020304" pitchFamily="18" charset="0"/>
                <a:cs typeface="Times New Roman" panose="02020603050405020304" pitchFamily="18" charset="0"/>
              </a:rPr>
              <a:t>, 2014)</a:t>
            </a:r>
            <a:endParaRPr lang="en-US" sz="2800" dirty="0"/>
          </a:p>
        </p:txBody>
      </p:sp>
    </p:spTree>
    <p:extLst>
      <p:ext uri="{BB962C8B-B14F-4D97-AF65-F5344CB8AC3E}">
        <p14:creationId xmlns:p14="http://schemas.microsoft.com/office/powerpoint/2010/main" val="280997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latin typeface="Times New Roman" panose="02020603050405020304" pitchFamily="18" charset="0"/>
                <a:cs typeface="Times New Roman" panose="02020603050405020304" pitchFamily="18" charset="0"/>
              </a:rPr>
              <a:t>Strategies For Instructing Students With Diverse And Unique Cultural Backgrounds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r>
              <a:rPr lang="en-US" sz="2800" dirty="0" smtClean="0">
                <a:latin typeface="Times New Roman" panose="02020603050405020304" pitchFamily="18" charset="0"/>
                <a:cs typeface="Times New Roman" panose="02020603050405020304" pitchFamily="18" charset="0"/>
              </a:rPr>
              <a:t>The use of learning aids for students with difficulty in language development.</a:t>
            </a:r>
          </a:p>
          <a:p>
            <a:r>
              <a:rPr lang="en-US" sz="2800" dirty="0" smtClean="0">
                <a:latin typeface="Times New Roman" panose="02020603050405020304" pitchFamily="18" charset="0"/>
                <a:cs typeface="Times New Roman" panose="02020603050405020304" pitchFamily="18" charset="0"/>
              </a:rPr>
              <a:t>Incorporating fun activities into the learning processes</a:t>
            </a:r>
          </a:p>
          <a:p>
            <a:r>
              <a:rPr lang="en-US" sz="2800" dirty="0" smtClean="0">
                <a:latin typeface="Times New Roman" panose="02020603050405020304" pitchFamily="18" charset="0"/>
                <a:cs typeface="Times New Roman" panose="02020603050405020304" pitchFamily="18" charset="0"/>
              </a:rPr>
              <a:t>Ensuring participation of all students in language development activities. For example by incorporating discussions into learning.</a:t>
            </a:r>
          </a:p>
          <a:p>
            <a:r>
              <a:rPr lang="en-US" sz="2800" dirty="0" smtClean="0">
                <a:latin typeface="Times New Roman" panose="02020603050405020304" pitchFamily="18" charset="0"/>
                <a:cs typeface="Times New Roman" panose="02020603050405020304" pitchFamily="18" charset="0"/>
              </a:rPr>
              <a:t>Individualization of lesson plans in language development.</a:t>
            </a:r>
          </a:p>
          <a:p>
            <a:r>
              <a:rPr lang="en-US" sz="2800" dirty="0" smtClean="0">
                <a:latin typeface="Times New Roman" panose="02020603050405020304" pitchFamily="18" charset="0"/>
                <a:cs typeface="Times New Roman" panose="02020603050405020304" pitchFamily="18" charset="0"/>
              </a:rPr>
              <a:t>Promotion of the culture of reading age appropriate books.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125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7368" y="495322"/>
            <a:ext cx="8838912" cy="852215"/>
          </a:xfrm>
        </p:spPr>
        <p:txBody>
          <a:bodyPr>
            <a:normAutofit/>
          </a:bodyPr>
          <a:lstStyle/>
          <a:p>
            <a:pPr algn="ctr"/>
            <a:r>
              <a:rPr lang="en-US" sz="3200" dirty="0" smtClean="0">
                <a:latin typeface="Times New Roman" panose="02020603050405020304" pitchFamily="18" charset="0"/>
                <a:cs typeface="Times New Roman" panose="02020603050405020304" pitchFamily="18" charset="0"/>
              </a:rPr>
              <a:t>References </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1197735"/>
            <a:ext cx="8915400" cy="5660265"/>
          </a:xfrm>
        </p:spPr>
        <p:txBody>
          <a:bodyPr>
            <a:normAutofit/>
          </a:bodyPr>
          <a:lstStyle/>
          <a:p>
            <a:pPr marL="0" indent="0">
              <a:buNone/>
            </a:pPr>
            <a:r>
              <a:rPr lang="en-US" sz="2400" dirty="0" err="1" smtClean="0">
                <a:latin typeface="Times New Roman" panose="02020603050405020304" pitchFamily="18" charset="0"/>
                <a:cs typeface="Times New Roman" panose="02020603050405020304" pitchFamily="18" charset="0"/>
              </a:rPr>
              <a:t>PBSParents</a:t>
            </a:r>
            <a:r>
              <a:rPr lang="en-US" sz="2400" dirty="0" smtClean="0">
                <a:latin typeface="Times New Roman" panose="02020603050405020304" pitchFamily="18" charset="0"/>
                <a:cs typeface="Times New Roman" panose="02020603050405020304" pitchFamily="18" charset="0"/>
              </a:rPr>
              <a:t>. (2018</a:t>
            </a:r>
            <a:r>
              <a:rPr lang="en-US" sz="2400" dirty="0" smtClean="0">
                <a:latin typeface="Times New Roman" panose="02020603050405020304" pitchFamily="18" charset="0"/>
                <a:cs typeface="Times New Roman" panose="02020603050405020304" pitchFamily="18" charset="0"/>
              </a:rPr>
              <a:t>). Education. PBS. </a:t>
            </a:r>
          </a:p>
          <a:p>
            <a:pPr marL="0" indent="0">
              <a:buNone/>
            </a:pPr>
            <a:r>
              <a:rPr lang="en-US" sz="2400" dirty="0" err="1">
                <a:latin typeface="Times New Roman" panose="02020603050405020304" pitchFamily="18" charset="0"/>
                <a:cs typeface="Times New Roman" panose="02020603050405020304" pitchFamily="18" charset="0"/>
              </a:rPr>
              <a:t>Ormrod</a:t>
            </a:r>
            <a:r>
              <a:rPr lang="en-US" sz="2400" dirty="0">
                <a:latin typeface="Times New Roman" panose="02020603050405020304" pitchFamily="18" charset="0"/>
                <a:cs typeface="Times New Roman" panose="02020603050405020304" pitchFamily="18" charset="0"/>
              </a:rPr>
              <a:t>, J (2014). Educational Psychology: Developing Learners. </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Alanis, J. (2012). Two children writing two different languages on the </a:t>
            </a:r>
            <a:r>
              <a:rPr lang="en-US" sz="2400" dirty="0" smtClean="0">
                <a:latin typeface="Times New Roman" panose="02020603050405020304" pitchFamily="18" charset="0"/>
                <a:cs typeface="Times New Roman" panose="02020603050405020304" pitchFamily="18" charset="0"/>
              </a:rPr>
              <a:t>	chalk </a:t>
            </a:r>
            <a:r>
              <a:rPr lang="en-US" sz="2400" dirty="0">
                <a:latin typeface="Times New Roman" panose="02020603050405020304" pitchFamily="18" charset="0"/>
                <a:cs typeface="Times New Roman" panose="02020603050405020304" pitchFamily="18" charset="0"/>
              </a:rPr>
              <a:t>board [photograph]. </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Scribner</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E. </a:t>
            </a:r>
            <a:r>
              <a:rPr lang="en-US" sz="2400" dirty="0">
                <a:latin typeface="Times New Roman" panose="02020603050405020304" pitchFamily="18" charset="0"/>
                <a:cs typeface="Times New Roman" panose="02020603050405020304" pitchFamily="18" charset="0"/>
              </a:rPr>
              <a:t>(2013). </a:t>
            </a: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Exploring Different Factors of Language </a:t>
            </a:r>
            <a:r>
              <a:rPr lang="en-US" sz="2400" dirty="0" smtClean="0">
                <a:latin typeface="Times New Roman" panose="02020603050405020304" pitchFamily="18" charset="0"/>
                <a:cs typeface="Times New Roman" panose="02020603050405020304" pitchFamily="18" charset="0"/>
              </a:rPr>
              <a:t>	Development</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Awards </a:t>
            </a:r>
            <a:r>
              <a:rPr lang="en-US" sz="2400" dirty="0">
                <a:latin typeface="Times New Roman" panose="02020603050405020304" pitchFamily="18" charset="0"/>
                <a:cs typeface="Times New Roman" panose="02020603050405020304" pitchFamily="18" charset="0"/>
              </a:rPr>
              <a:t>for Excellence in Student Research &amp; </a:t>
            </a:r>
            <a:r>
              <a:rPr lang="en-US" sz="2400" dirty="0" smtClean="0">
                <a:latin typeface="Times New Roman" panose="02020603050405020304" pitchFamily="18" charset="0"/>
                <a:cs typeface="Times New Roman" panose="02020603050405020304" pitchFamily="18" charset="0"/>
              </a:rPr>
              <a:t>	Creative </a:t>
            </a:r>
            <a:r>
              <a:rPr lang="en-US" sz="2400" dirty="0">
                <a:latin typeface="Times New Roman" panose="02020603050405020304" pitchFamily="18" charset="0"/>
                <a:cs typeface="Times New Roman" panose="02020603050405020304" pitchFamily="18" charset="0"/>
              </a:rPr>
              <a:t>Activity - Documents. </a:t>
            </a:r>
            <a:r>
              <a:rPr lang="en-US" sz="2400" dirty="0" smtClean="0">
                <a:latin typeface="Times New Roman" panose="02020603050405020304" pitchFamily="18" charset="0"/>
                <a:cs typeface="Times New Roman" panose="02020603050405020304" pitchFamily="18" charset="0"/>
              </a:rPr>
              <a:t>Paper.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017286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361</TotalTime>
  <Words>1663</Words>
  <Application>Microsoft Office PowerPoint</Application>
  <PresentationFormat>Custom</PresentationFormat>
  <Paragraphs>95</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Wisp</vt:lpstr>
      <vt:lpstr>Language Development</vt:lpstr>
      <vt:lpstr>Stages and Milestones in First Grade Language Development</vt:lpstr>
      <vt:lpstr>Stages and Milestones in Second Grade Language Development</vt:lpstr>
      <vt:lpstr>Stages and Milestones in 3rd Grade Language Development </vt:lpstr>
      <vt:lpstr>Stages and Milestones in 4th Grade Language Development </vt:lpstr>
      <vt:lpstr>Stages and Milestones in 5th Grade Language Development </vt:lpstr>
      <vt:lpstr>Stages and Milestones in 6th-8th Grade Language Development </vt:lpstr>
      <vt:lpstr>Continuation;Stages And Milestones In 6th-8th  Grade Language Development </vt:lpstr>
      <vt:lpstr>The Effect Of Cultural Factors On Language Development</vt:lpstr>
      <vt:lpstr>Example Of Cultural Factors Affecting Language Development </vt:lpstr>
      <vt:lpstr>Strategies For Instructing Students With Diverse And Unique Cultural Backgrounds</vt:lpstr>
      <vt:lpstr>References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 wachaga</dc:creator>
  <cp:lastModifiedBy>User</cp:lastModifiedBy>
  <cp:revision>33</cp:revision>
  <dcterms:created xsi:type="dcterms:W3CDTF">2018-11-06T11:21:17Z</dcterms:created>
  <dcterms:modified xsi:type="dcterms:W3CDTF">2018-11-06T17:29:51Z</dcterms:modified>
</cp:coreProperties>
</file>